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Healthcare Utilization and Medicine Availability in Kakuma Refugee Camp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Capstone Data Analytics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Your Name | Date | Institution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90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87980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Healthcare usage is clinic- and season-specific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345418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Respiratory illnesses dominate — particularly during wet months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02856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Medicine usage patterns show predictable spikes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260294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Data insights can guide targeted health interventions in Kakuma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9785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Q&amp;A Slide</a:t>
            </a:r>
            <a:endParaRPr lang="en-US" sz="4450" dirty="0"/>
          </a:p>
        </p:txBody>
      </p:sp>
      <p:sp>
        <p:nvSpPr>
          <p:cNvPr id="9" name="Text 6"/>
          <p:cNvSpPr/>
          <p:nvPr/>
        </p:nvSpPr>
        <p:spPr>
          <a:xfrm>
            <a:off x="6280190" y="60275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Thank you! Let’s discuss any questions or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90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15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Objective: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Understand and visualize healthcare usage patterns and medicine availability to inform better resource allocation in Kakuma Refugee Camp.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124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Importance: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Refugee camps face chronic medicine shortages and uneven healthcare access. Data-driven insights can improve outcomes.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393412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4253" y="5528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Healthcare Utilization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539341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5528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Medicine Tracking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539341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5528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Demographics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Dataset Name: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kakuma_healthcare_visits.csv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Fields: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109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Patient_ID, Age, Gender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3200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Zone, Clinic_Name, Visit_Reason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5310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Medicines_Given, Visit_Date, Follow_Up_Required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304574"/>
            <a:ext cx="2369939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📊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Mock Table Preview (fictitious data):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396835" y="2659380"/>
            <a:ext cx="13836729" cy="680561"/>
          </a:xfrm>
          <a:prstGeom prst="roundRect">
            <a:avLst>
              <a:gd name="adj" fmla="val 25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04455" y="2667000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18398" y="2742605"/>
            <a:ext cx="175700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Patient_ID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2509718" y="2742605"/>
            <a:ext cx="1062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Gender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806071" y="2742605"/>
            <a:ext cx="1062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Age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5102423" y="2742605"/>
            <a:ext cx="1062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Zone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6398776" y="2742605"/>
            <a:ext cx="17517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Clinic_Name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8384858" y="2742605"/>
            <a:ext cx="17517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Visit_Reason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10370939" y="2742605"/>
            <a:ext cx="17517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Medicines_Given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12357021" y="2742605"/>
            <a:ext cx="17555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Visit_Date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404455" y="2999661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18398" y="3075265"/>
            <a:ext cx="175700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10234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2509718" y="3075265"/>
            <a:ext cx="1062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806071" y="3075265"/>
            <a:ext cx="1062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28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5102423" y="3075265"/>
            <a:ext cx="1062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Zone 3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6398776" y="3075265"/>
            <a:ext cx="17517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Unity Clinic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8384858" y="3075265"/>
            <a:ext cx="17517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Cough &amp; Fever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10370939" y="3075265"/>
            <a:ext cx="17517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Paracetamol, Amoxicillin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12357021" y="3075265"/>
            <a:ext cx="175557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2025-02-14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396835" y="3509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396835" y="40343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1. Data Cleaning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396835" y="438150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Replaced missing Visit_Reason (2.3%) with "Unknown"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396835" y="460259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Standardized medicine names ("Panadol" → "Paracetamol")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396835" y="495407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2. Transformation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396835" y="530125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Extracted months from Visit_Date</a:t>
            </a:r>
            <a:endParaRPr lang="en-US" sz="850" dirty="0"/>
          </a:p>
        </p:txBody>
      </p:sp>
      <p:sp>
        <p:nvSpPr>
          <p:cNvPr id="34" name="Text 32"/>
          <p:cNvSpPr/>
          <p:nvPr/>
        </p:nvSpPr>
        <p:spPr>
          <a:xfrm>
            <a:off x="396835" y="552235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Grouped reasons into: Respiratory, Gastrointestinal, Injuries, Chronic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396835" y="583132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🧹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Show a before/after example of text cleanup using a visual (e.g., misspelled medicine names before standardization).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396835" y="62536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Before Standardization</a:t>
            </a:r>
            <a:endParaRPr lang="en-US" sz="1100" dirty="0"/>
          </a:p>
        </p:txBody>
      </p:sp>
      <p:pic>
        <p:nvPicPr>
          <p:cNvPr id="3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6558320"/>
            <a:ext cx="6780014" cy="6780014"/>
          </a:xfrm>
          <a:prstGeom prst="rect">
            <a:avLst/>
          </a:prstGeom>
        </p:spPr>
      </p:pic>
      <p:sp>
        <p:nvSpPr>
          <p:cNvPr id="38" name="Text 35"/>
          <p:cNvSpPr/>
          <p:nvPr/>
        </p:nvSpPr>
        <p:spPr>
          <a:xfrm>
            <a:off x="7461171" y="62536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After Standardization</a:t>
            </a:r>
            <a:endParaRPr lang="en-US" sz="1100" dirty="0"/>
          </a:p>
        </p:txBody>
      </p:sp>
      <p:pic>
        <p:nvPicPr>
          <p:cNvPr id="3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6558320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54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Dashboard Page 1 —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Visuals to include: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Bar Chart: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Top 5 most visited clinics ➤ Unity Clinic: 3,245 visits | Hope Health Center: 2,811 visits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2303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Pie Chart: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Visit Reasons ➤ Respiratory (35%), GI Issues (22%), Injuries (18%), Others (25%)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441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Slicer Filters: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Clinic, Zone, Month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953101"/>
            <a:ext cx="13836729" cy="7748468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9829086"/>
            <a:ext cx="13836729" cy="7604641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996208" y="17464207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0104C"/>
          </a:solidFill>
          <a:ln/>
        </p:spPr>
      </p:sp>
      <p:sp>
        <p:nvSpPr>
          <p:cNvPr id="10" name="Text 6"/>
          <p:cNvSpPr/>
          <p:nvPr/>
        </p:nvSpPr>
        <p:spPr>
          <a:xfrm>
            <a:off x="3170515" y="17464207"/>
            <a:ext cx="571143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Respiratory</a:t>
            </a:r>
            <a:endParaRPr lang="en-US" sz="850" dirty="0"/>
          </a:p>
        </p:txBody>
      </p:sp>
      <p:sp>
        <p:nvSpPr>
          <p:cNvPr id="11" name="Shape 7"/>
          <p:cNvSpPr/>
          <p:nvPr/>
        </p:nvSpPr>
        <p:spPr>
          <a:xfrm>
            <a:off x="5246727" y="17464207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126AE"/>
          </a:solidFill>
          <a:ln/>
        </p:spPr>
      </p:sp>
      <p:sp>
        <p:nvSpPr>
          <p:cNvPr id="12" name="Text 8"/>
          <p:cNvSpPr/>
          <p:nvPr/>
        </p:nvSpPr>
        <p:spPr>
          <a:xfrm>
            <a:off x="5421035" y="17464207"/>
            <a:ext cx="465296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GI Issues</a:t>
            </a:r>
            <a:endParaRPr lang="en-US" sz="850" dirty="0"/>
          </a:p>
        </p:txBody>
      </p:sp>
      <p:sp>
        <p:nvSpPr>
          <p:cNvPr id="13" name="Shape 9"/>
          <p:cNvSpPr/>
          <p:nvPr/>
        </p:nvSpPr>
        <p:spPr>
          <a:xfrm>
            <a:off x="8792051" y="17464207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1345FE"/>
          </a:solidFill>
          <a:ln/>
        </p:spPr>
      </p:sp>
      <p:sp>
        <p:nvSpPr>
          <p:cNvPr id="14" name="Text 10"/>
          <p:cNvSpPr/>
          <p:nvPr/>
        </p:nvSpPr>
        <p:spPr>
          <a:xfrm>
            <a:off x="8966359" y="17464207"/>
            <a:ext cx="369213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Injuries</a:t>
            </a:r>
            <a:endParaRPr lang="en-US" sz="850" dirty="0"/>
          </a:p>
        </p:txBody>
      </p:sp>
      <p:sp>
        <p:nvSpPr>
          <p:cNvPr id="15" name="Shape 11"/>
          <p:cNvSpPr/>
          <p:nvPr/>
        </p:nvSpPr>
        <p:spPr>
          <a:xfrm>
            <a:off x="10888623" y="17464207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7592FE"/>
          </a:solidFill>
          <a:ln/>
        </p:spPr>
      </p:sp>
      <p:sp>
        <p:nvSpPr>
          <p:cNvPr id="16" name="Text 12"/>
          <p:cNvSpPr/>
          <p:nvPr/>
        </p:nvSpPr>
        <p:spPr>
          <a:xfrm>
            <a:off x="11062930" y="17464207"/>
            <a:ext cx="334685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Others</a:t>
            </a:r>
            <a:endParaRPr lang="en-US" sz="850" dirty="0"/>
          </a:p>
        </p:txBody>
      </p:sp>
      <p:sp>
        <p:nvSpPr>
          <p:cNvPr id="17" name="Text 13"/>
          <p:cNvSpPr/>
          <p:nvPr/>
        </p:nvSpPr>
        <p:spPr>
          <a:xfrm>
            <a:off x="396835" y="1770507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🧠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Emphasize interactivity: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User can drill down into a clinic to see zone-specific trends.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319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 #1 – Most Utilized Clinics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Observation: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Unity Clinic had the highest number of visits (3,245), primarily due to respiratory illnesses during March–May 2025.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109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📍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Possible reason: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Unity Clinic serves Zone 3, which has the highest population density.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62376"/>
            <a:ext cx="312408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📊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Mock line chart: Monthly visits to Unity vs. others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217182"/>
            <a:ext cx="13836729" cy="740818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190298" y="962537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0104C"/>
          </a:solidFill>
          <a:ln/>
        </p:spPr>
      </p:sp>
      <p:sp>
        <p:nvSpPr>
          <p:cNvPr id="9" name="Text 6"/>
          <p:cNvSpPr/>
          <p:nvPr/>
        </p:nvSpPr>
        <p:spPr>
          <a:xfrm>
            <a:off x="6364605" y="9625370"/>
            <a:ext cx="874395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Unity Clinic Visits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7391400" y="962537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12FDA"/>
          </a:solidFill>
          <a:ln/>
        </p:spPr>
      </p:sp>
      <p:sp>
        <p:nvSpPr>
          <p:cNvPr id="11" name="Text 8"/>
          <p:cNvSpPr/>
          <p:nvPr/>
        </p:nvSpPr>
        <p:spPr>
          <a:xfrm>
            <a:off x="7565708" y="9625370"/>
            <a:ext cx="953929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Other Clinics Visits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10135672"/>
            <a:ext cx="4064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 #2 – Common Illnesses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396835" y="1066002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Top Illness Categories (Camp-wide):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396835" y="1096899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Respiratory: 4,112 cases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396835" y="1119008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Gastrointestinal: 2,530 cases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396835" y="1141118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Injuries: 1,890 cases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396835" y="1172015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🌡️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Monthly Trend (stacked area chart):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Respiratory spikes in May–July (possible seasonal flu).</a:t>
            </a:r>
            <a:endParaRPr lang="en-US" sz="85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2029123"/>
            <a:ext cx="13836729" cy="7408188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3821192" y="1943731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0104C"/>
          </a:solidFill>
          <a:ln/>
        </p:spPr>
      </p:sp>
      <p:sp>
        <p:nvSpPr>
          <p:cNvPr id="20" name="Text 16"/>
          <p:cNvSpPr/>
          <p:nvPr/>
        </p:nvSpPr>
        <p:spPr>
          <a:xfrm>
            <a:off x="3995499" y="19437310"/>
            <a:ext cx="911900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Respiratory Cases</a:t>
            </a:r>
            <a:endParaRPr lang="en-US" sz="850" dirty="0"/>
          </a:p>
        </p:txBody>
      </p:sp>
      <p:sp>
        <p:nvSpPr>
          <p:cNvPr id="21" name="Shape 17"/>
          <p:cNvSpPr/>
          <p:nvPr/>
        </p:nvSpPr>
        <p:spPr>
          <a:xfrm>
            <a:off x="6657737" y="1943731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125AB"/>
          </a:solidFill>
          <a:ln/>
        </p:spPr>
      </p:sp>
      <p:sp>
        <p:nvSpPr>
          <p:cNvPr id="22" name="Text 18"/>
          <p:cNvSpPr/>
          <p:nvPr/>
        </p:nvSpPr>
        <p:spPr>
          <a:xfrm>
            <a:off x="6832044" y="19437310"/>
            <a:ext cx="1140500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Gastrointestinal Cases</a:t>
            </a:r>
            <a:endParaRPr lang="en-US" sz="850" dirty="0"/>
          </a:p>
        </p:txBody>
      </p:sp>
      <p:sp>
        <p:nvSpPr>
          <p:cNvPr id="23" name="Shape 19"/>
          <p:cNvSpPr/>
          <p:nvPr/>
        </p:nvSpPr>
        <p:spPr>
          <a:xfrm>
            <a:off x="9722882" y="1943731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D40FE"/>
          </a:solidFill>
          <a:ln/>
        </p:spPr>
      </p:sp>
      <p:sp>
        <p:nvSpPr>
          <p:cNvPr id="24" name="Text 20"/>
          <p:cNvSpPr/>
          <p:nvPr/>
        </p:nvSpPr>
        <p:spPr>
          <a:xfrm>
            <a:off x="9897189" y="19437310"/>
            <a:ext cx="616625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Injury Cases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701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Dashboard Page 2 — Medicines &amp; Demographics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Visuals: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Stacked Column: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Top 5 medicines given monthly ➤ Paracetamol, ORS, Amoxicillin, Ibuprofen, Zinc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2303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Heatmap: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Medicine distribution by clinic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441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Line Chart: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Visits by Age Group &amp; Gender ➤ Highest in 0–5 yrs and 21–30 yrs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5310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🎯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Filters: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Age range, Gender, Time period</a:t>
            </a:r>
            <a:endParaRPr lang="en-US" sz="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262068"/>
            <a:ext cx="13836729" cy="7408188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2214682" y="967025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0104C"/>
          </a:solidFill>
          <a:ln/>
        </p:spPr>
      </p:sp>
      <p:sp>
        <p:nvSpPr>
          <p:cNvPr id="10" name="Text 7"/>
          <p:cNvSpPr/>
          <p:nvPr/>
        </p:nvSpPr>
        <p:spPr>
          <a:xfrm>
            <a:off x="2388989" y="9670256"/>
            <a:ext cx="186928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Jan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3637359" y="967025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11B7C"/>
          </a:solidFill>
          <a:ln/>
        </p:spPr>
      </p:sp>
      <p:sp>
        <p:nvSpPr>
          <p:cNvPr id="12" name="Text 9"/>
          <p:cNvSpPr/>
          <p:nvPr/>
        </p:nvSpPr>
        <p:spPr>
          <a:xfrm>
            <a:off x="3811667" y="9670256"/>
            <a:ext cx="186571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Feb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5962650" y="967025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125AB"/>
          </a:solidFill>
          <a:ln/>
        </p:spPr>
      </p:sp>
      <p:sp>
        <p:nvSpPr>
          <p:cNvPr id="14" name="Text 11"/>
          <p:cNvSpPr/>
          <p:nvPr/>
        </p:nvSpPr>
        <p:spPr>
          <a:xfrm>
            <a:off x="6136958" y="9670256"/>
            <a:ext cx="199192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8305681" y="967025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12FDA"/>
          </a:solidFill>
          <a:ln/>
        </p:spPr>
      </p:sp>
      <p:sp>
        <p:nvSpPr>
          <p:cNvPr id="16" name="Text 13"/>
          <p:cNvSpPr/>
          <p:nvPr/>
        </p:nvSpPr>
        <p:spPr>
          <a:xfrm>
            <a:off x="8479988" y="9670256"/>
            <a:ext cx="176212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Apr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10617994" y="967025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D40FE"/>
          </a:solidFill>
          <a:ln/>
        </p:spPr>
      </p:sp>
      <p:sp>
        <p:nvSpPr>
          <p:cNvPr id="18" name="Text 15"/>
          <p:cNvSpPr/>
          <p:nvPr/>
        </p:nvSpPr>
        <p:spPr>
          <a:xfrm>
            <a:off x="10792301" y="9670256"/>
            <a:ext cx="214432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May</a:t>
            </a:r>
            <a:endParaRPr lang="en-US" sz="850" dirty="0"/>
          </a:p>
        </p:txBody>
      </p:sp>
      <p:sp>
        <p:nvSpPr>
          <p:cNvPr id="19" name="Shape 16"/>
          <p:cNvSpPr/>
          <p:nvPr/>
        </p:nvSpPr>
        <p:spPr>
          <a:xfrm>
            <a:off x="12054364" y="967025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3C66FE"/>
          </a:solidFill>
          <a:ln/>
        </p:spPr>
      </p:sp>
      <p:sp>
        <p:nvSpPr>
          <p:cNvPr id="20" name="Text 17"/>
          <p:cNvSpPr/>
          <p:nvPr/>
        </p:nvSpPr>
        <p:spPr>
          <a:xfrm>
            <a:off x="12228671" y="9670256"/>
            <a:ext cx="187643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Jun</a:t>
            </a:r>
            <a:endParaRPr lang="en-US" sz="85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0138053"/>
            <a:ext cx="13836729" cy="7408188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6505099" y="1754624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0104C"/>
          </a:solidFill>
          <a:ln/>
        </p:spPr>
      </p:sp>
      <p:sp>
        <p:nvSpPr>
          <p:cNvPr id="23" name="Text 19"/>
          <p:cNvSpPr/>
          <p:nvPr/>
        </p:nvSpPr>
        <p:spPr>
          <a:xfrm>
            <a:off x="6679406" y="17546241"/>
            <a:ext cx="559594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 Visits</a:t>
            </a:r>
            <a:endParaRPr lang="en-US" sz="850" dirty="0"/>
          </a:p>
        </p:txBody>
      </p:sp>
      <p:sp>
        <p:nvSpPr>
          <p:cNvPr id="24" name="Shape 20"/>
          <p:cNvSpPr/>
          <p:nvPr/>
        </p:nvSpPr>
        <p:spPr>
          <a:xfrm>
            <a:off x="7391400" y="1754624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12FDA"/>
          </a:solidFill>
          <a:ln/>
        </p:spPr>
      </p:sp>
      <p:sp>
        <p:nvSpPr>
          <p:cNvPr id="25" name="Text 21"/>
          <p:cNvSpPr/>
          <p:nvPr/>
        </p:nvSpPr>
        <p:spPr>
          <a:xfrm>
            <a:off x="7565708" y="17546241"/>
            <a:ext cx="682704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Female Visits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73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 #3 – Medicine Availability &amp; Usage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050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Paracetamol is the most dispensed medicine (6,890 instances)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230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Shortages detected in Amoxicillin in May &amp; June at Hope Health Center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41131"/>
            <a:ext cx="75564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💊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Recommendation: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Real-time medicine stock tracking + buffer stock for respiratory season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393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 #4 – Demographic Trends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Children under 5: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Most frequent clinic users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11406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Women (21–30):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Higher visits for reproductive and respiratory health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33516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Older adults (60+):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Higher proportion of chronic illness visits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441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👥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Bar chart: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Visit Reason by Age/Gender category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953101"/>
            <a:ext cx="13836729" cy="740818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161949" y="9361289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0104C"/>
          </a:solidFill>
          <a:ln/>
        </p:spPr>
      </p:sp>
      <p:sp>
        <p:nvSpPr>
          <p:cNvPr id="9" name="Text 6"/>
          <p:cNvSpPr/>
          <p:nvPr/>
        </p:nvSpPr>
        <p:spPr>
          <a:xfrm>
            <a:off x="4336256" y="9361289"/>
            <a:ext cx="571143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Respiratory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6897291" y="9361289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125AB"/>
          </a:solidFill>
          <a:ln/>
        </p:spPr>
      </p:sp>
      <p:sp>
        <p:nvSpPr>
          <p:cNvPr id="11" name="Text 8"/>
          <p:cNvSpPr/>
          <p:nvPr/>
        </p:nvSpPr>
        <p:spPr>
          <a:xfrm>
            <a:off x="7071598" y="9361289"/>
            <a:ext cx="661273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Reproductive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9722882" y="9361289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D40FE"/>
          </a:solidFill>
          <a:ln/>
        </p:spPr>
      </p:sp>
      <p:sp>
        <p:nvSpPr>
          <p:cNvPr id="13" name="Text 10"/>
          <p:cNvSpPr/>
          <p:nvPr/>
        </p:nvSpPr>
        <p:spPr>
          <a:xfrm>
            <a:off x="9897189" y="9361289"/>
            <a:ext cx="741640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Chronic Illness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396835" y="9871591"/>
            <a:ext cx="3917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 #5 – Temporal Trends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96835" y="103959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Line Graph: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Monthly visit volume (Jan–Jun 2025)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396835" y="1070490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Steady increase from Jan (2,100 visits) to peak in May (3,600 visits)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396835" y="1092600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Aligns with rainy season and malaria uptick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396835" y="112349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🗓️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Actionable Insight: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Schedule staff/medicine reinforcements before seasonal peaks</a:t>
            </a:r>
            <a:endParaRPr lang="en-US" sz="85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1543943"/>
            <a:ext cx="13836729" cy="77484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938" y="508992"/>
            <a:ext cx="4628078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7938" y="1457563"/>
            <a:ext cx="6574750" cy="1119902"/>
          </a:xfrm>
          <a:prstGeom prst="roundRect">
            <a:avLst>
              <a:gd name="adj" fmla="val 9798"/>
            </a:avLst>
          </a:prstGeom>
          <a:noFill/>
          <a:ln w="2286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5078" y="1457563"/>
            <a:ext cx="91440" cy="1119902"/>
          </a:xfrm>
          <a:prstGeom prst="roundRect">
            <a:avLst>
              <a:gd name="adj" fmla="val 30369"/>
            </a:avLst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924401" y="1665446"/>
            <a:ext cx="2897505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✅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Clinic Resource Allocation: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24401" y="2073354"/>
            <a:ext cx="60904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 staff &amp; expand capacity at Unity and Hope clinics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07712" y="1457563"/>
            <a:ext cx="6574750" cy="1119902"/>
          </a:xfrm>
          <a:prstGeom prst="roundRect">
            <a:avLst>
              <a:gd name="adj" fmla="val 9798"/>
            </a:avLst>
          </a:prstGeom>
          <a:noFill/>
          <a:ln w="2286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84852" y="1457563"/>
            <a:ext cx="91440" cy="1119902"/>
          </a:xfrm>
          <a:prstGeom prst="roundRect">
            <a:avLst>
              <a:gd name="adj" fmla="val 30369"/>
            </a:avLst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7684175" y="1665446"/>
            <a:ext cx="359080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✅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Medicine Inventory Management: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84175" y="2073354"/>
            <a:ext cx="60904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automatic reorder levels for high-demand meds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7938" y="2762488"/>
            <a:ext cx="6574750" cy="1119902"/>
          </a:xfrm>
          <a:prstGeom prst="roundRect">
            <a:avLst>
              <a:gd name="adj" fmla="val 9798"/>
            </a:avLst>
          </a:prstGeom>
          <a:noFill/>
          <a:ln w="2286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25078" y="2762488"/>
            <a:ext cx="91440" cy="1119902"/>
          </a:xfrm>
          <a:prstGeom prst="roundRect">
            <a:avLst>
              <a:gd name="adj" fmla="val 30369"/>
            </a:avLst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924401" y="2970371"/>
            <a:ext cx="252364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✅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Preventive Campaigns: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924401" y="3378279"/>
            <a:ext cx="60904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respiratory illness awareness before flu season (April)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407712" y="2762488"/>
            <a:ext cx="6574750" cy="1119902"/>
          </a:xfrm>
          <a:prstGeom prst="roundRect">
            <a:avLst>
              <a:gd name="adj" fmla="val 9798"/>
            </a:avLst>
          </a:prstGeom>
          <a:noFill/>
          <a:ln w="22860">
            <a:solidFill>
              <a:srgbClr val="D8D4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84852" y="2762488"/>
            <a:ext cx="91440" cy="1119902"/>
          </a:xfrm>
          <a:prstGeom prst="roundRect">
            <a:avLst>
              <a:gd name="adj" fmla="val 30369"/>
            </a:avLst>
          </a:prstGeom>
          <a:solidFill>
            <a:srgbClr val="2150FE"/>
          </a:solidFill>
          <a:ln/>
        </p:spPr>
      </p:sp>
      <p:sp>
        <p:nvSpPr>
          <p:cNvPr id="17" name="Text 15"/>
          <p:cNvSpPr/>
          <p:nvPr/>
        </p:nvSpPr>
        <p:spPr>
          <a:xfrm>
            <a:off x="7684175" y="2970371"/>
            <a:ext cx="231398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✅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Data Monitoring: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7684175" y="3378279"/>
            <a:ext cx="609040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 monthly dashboards for camp health officials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647938" y="4160044"/>
            <a:ext cx="5184338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Limitations &amp; Future Work</a:t>
            </a:r>
            <a:endParaRPr lang="en-US" sz="3600" dirty="0"/>
          </a:p>
        </p:txBody>
      </p:sp>
      <p:sp>
        <p:nvSpPr>
          <p:cNvPr id="20" name="Text 18"/>
          <p:cNvSpPr/>
          <p:nvPr/>
        </p:nvSpPr>
        <p:spPr>
          <a:xfrm>
            <a:off x="647938" y="5016103"/>
            <a:ext cx="231398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⚠️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Limitations: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647938" y="5590699"/>
            <a:ext cx="133345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Dataset limited to clinic visits; no household or vaccination data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647938" y="5951696"/>
            <a:ext cx="133345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Medicines_Given doesn't include quantities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647938" y="6525578"/>
            <a:ext cx="2508528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🔮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Future Enhancements: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647938" y="7100173"/>
            <a:ext cx="133345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 medicine stock data and batch expiry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647938" y="7461171"/>
            <a:ext cx="133345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weather and environmental data for predictive modeling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2025-07-18T09:01:35Z</dcterms:created>
  <dcterms:modified xsi:type="dcterms:W3CDTF">2025-07-18T09:01:35Z</dcterms:modified>
</cp:coreProperties>
</file>